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8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rimo Bold" charset="1" panose="020B0704020202020204"/>
      <p:regular r:id="rId21"/>
    </p:embeddedFont>
    <p:embeddedFont>
      <p:font typeface="Arimo" charset="1" panose="020B0604020202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notesMasters/notesMaster1.xml" Type="http://schemas.openxmlformats.org/officeDocument/2006/relationships/notesMaster"/><Relationship Id="rId19" Target="theme/theme2.xml" Type="http://schemas.openxmlformats.org/officeDocument/2006/relationships/theme"/><Relationship Id="rId2" Target="presProps.xml" Type="http://schemas.openxmlformats.org/officeDocument/2006/relationships/presProps"/><Relationship Id="rId20" Target="notesSlides/notesSlide1.xml" Type="http://schemas.openxmlformats.org/officeDocument/2006/relationships/notes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notesSlides/notesSlide2.xml" Type="http://schemas.openxmlformats.org/officeDocument/2006/relationships/notesSlide"/><Relationship Id="rId24" Target="notesSlides/notesSlide3.xml" Type="http://schemas.openxmlformats.org/officeDocument/2006/relationships/notesSlide"/><Relationship Id="rId25" Target="notesSlides/notesSlide4.xml" Type="http://schemas.openxmlformats.org/officeDocument/2006/relationships/notesSlide"/><Relationship Id="rId26" Target="notesSlides/notesSlide5.xml" Type="http://schemas.openxmlformats.org/officeDocument/2006/relationships/notesSlide"/><Relationship Id="rId27" Target="notesSlides/notesSlide6.xml" Type="http://schemas.openxmlformats.org/officeDocument/2006/relationships/notesSlide"/><Relationship Id="rId28" Target="notesSlides/notesSlide7.xml" Type="http://schemas.openxmlformats.org/officeDocument/2006/relationships/notesSlide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32" Target="notesSlides/notesSlide11.xml" Type="http://schemas.openxmlformats.org/officeDocument/2006/relationships/notesSlide"/><Relationship Id="rId33" Target="notesSlides/notesSlide12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7" y="4033986"/>
            <a:ext cx="16303526" cy="810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6"/>
              </a:lnSpc>
            </a:pPr>
            <a:r>
              <a:rPr lang="en-US" sz="4149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SwaraJ Wattamwar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7" y="5267325"/>
            <a:ext cx="16303526" cy="622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8"/>
              </a:lnSpc>
            </a:pPr>
            <a:r>
              <a:rPr lang="en-US" sz="30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Jensen Huang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7" y="6321029"/>
            <a:ext cx="16303526" cy="529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76"/>
              </a:lnSpc>
            </a:pPr>
            <a:r>
              <a:rPr lang="en-US" sz="26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150096724157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1324570"/>
            <a:ext cx="16303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File Extensions and Compatibility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87475" y="3715941"/>
            <a:ext cx="2726680" cy="1643211"/>
            <a:chOff x="0" y="0"/>
            <a:chExt cx="3635573" cy="21909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" y="6350"/>
              <a:ext cx="3622802" cy="2178177"/>
            </a:xfrm>
            <a:custGeom>
              <a:avLst/>
              <a:gdLst/>
              <a:ahLst/>
              <a:cxnLst/>
              <a:rect r="r" b="b" t="t" l="l"/>
              <a:pathLst>
                <a:path h="2178177" w="3622802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3463671" y="0"/>
                  </a:lnTo>
                  <a:cubicBezTo>
                    <a:pt x="3551555" y="0"/>
                    <a:pt x="3622802" y="71120"/>
                    <a:pt x="3622802" y="158750"/>
                  </a:cubicBezTo>
                  <a:lnTo>
                    <a:pt x="3622802" y="2019427"/>
                  </a:lnTo>
                  <a:cubicBezTo>
                    <a:pt x="3622802" y="2107057"/>
                    <a:pt x="3551555" y="2178177"/>
                    <a:pt x="3463671" y="2178177"/>
                  </a:cubicBezTo>
                  <a:lnTo>
                    <a:pt x="159131" y="2178177"/>
                  </a:lnTo>
                  <a:cubicBezTo>
                    <a:pt x="71247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35502" cy="2190877"/>
            </a:xfrm>
            <a:custGeom>
              <a:avLst/>
              <a:gdLst/>
              <a:ahLst/>
              <a:cxnLst/>
              <a:rect r="r" b="b" t="t" l="l"/>
              <a:pathLst>
                <a:path h="2190877" w="3635502">
                  <a:moveTo>
                    <a:pt x="0" y="165100"/>
                  </a:moveTo>
                  <a:cubicBezTo>
                    <a:pt x="0" y="73914"/>
                    <a:pt x="74168" y="0"/>
                    <a:pt x="165481" y="0"/>
                  </a:cubicBezTo>
                  <a:lnTo>
                    <a:pt x="3470021" y="0"/>
                  </a:lnTo>
                  <a:lnTo>
                    <a:pt x="3470021" y="6350"/>
                  </a:lnTo>
                  <a:lnTo>
                    <a:pt x="3470021" y="0"/>
                  </a:lnTo>
                  <a:cubicBezTo>
                    <a:pt x="3561461" y="0"/>
                    <a:pt x="3635502" y="73914"/>
                    <a:pt x="3635502" y="165100"/>
                  </a:cubicBezTo>
                  <a:lnTo>
                    <a:pt x="3629152" y="165100"/>
                  </a:lnTo>
                  <a:lnTo>
                    <a:pt x="3635502" y="165100"/>
                  </a:lnTo>
                  <a:lnTo>
                    <a:pt x="3635502" y="2025777"/>
                  </a:lnTo>
                  <a:lnTo>
                    <a:pt x="3629152" y="2025777"/>
                  </a:lnTo>
                  <a:lnTo>
                    <a:pt x="3635502" y="2025777"/>
                  </a:lnTo>
                  <a:cubicBezTo>
                    <a:pt x="3635502" y="2116963"/>
                    <a:pt x="3561334" y="2190877"/>
                    <a:pt x="3470021" y="2190877"/>
                  </a:cubicBezTo>
                  <a:lnTo>
                    <a:pt x="3470021" y="2184527"/>
                  </a:lnTo>
                  <a:lnTo>
                    <a:pt x="3470021" y="2190877"/>
                  </a:lnTo>
                  <a:lnTo>
                    <a:pt x="165481" y="2190877"/>
                  </a:lnTo>
                  <a:lnTo>
                    <a:pt x="165481" y="2184527"/>
                  </a:lnTo>
                  <a:lnTo>
                    <a:pt x="165481" y="2190877"/>
                  </a:lnTo>
                  <a:cubicBezTo>
                    <a:pt x="74041" y="2190877"/>
                    <a:pt x="0" y="2116963"/>
                    <a:pt x="0" y="20257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25777"/>
                  </a:lnTo>
                  <a:lnTo>
                    <a:pt x="6350" y="2025777"/>
                  </a:lnTo>
                  <a:lnTo>
                    <a:pt x="12700" y="2025777"/>
                  </a:lnTo>
                  <a:cubicBezTo>
                    <a:pt x="12700" y="2109978"/>
                    <a:pt x="81153" y="2178177"/>
                    <a:pt x="165481" y="2178177"/>
                  </a:cubicBezTo>
                  <a:lnTo>
                    <a:pt x="3470021" y="2178177"/>
                  </a:lnTo>
                  <a:cubicBezTo>
                    <a:pt x="3554476" y="2178177"/>
                    <a:pt x="3622802" y="2109978"/>
                    <a:pt x="3622802" y="2025777"/>
                  </a:cubicBezTo>
                  <a:lnTo>
                    <a:pt x="3622802" y="165100"/>
                  </a:lnTo>
                  <a:cubicBezTo>
                    <a:pt x="3622802" y="80899"/>
                    <a:pt x="3554349" y="12700"/>
                    <a:pt x="3470021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153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85280" y="4120754"/>
            <a:ext cx="187524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992910" y="3966121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.jpg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92910" y="4512469"/>
            <a:ext cx="5410795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Most common extension, widely supported.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3851076" y="5335340"/>
            <a:ext cx="13303002" cy="19050"/>
            <a:chOff x="0" y="0"/>
            <a:chExt cx="17737337" cy="25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737328" cy="25400"/>
            </a:xfrm>
            <a:custGeom>
              <a:avLst/>
              <a:gdLst/>
              <a:ahLst/>
              <a:cxnLst/>
              <a:rect r="r" b="b" t="t" l="l"/>
              <a:pathLst>
                <a:path h="25400" w="17737328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7724628" y="0"/>
                  </a:lnTo>
                  <a:cubicBezTo>
                    <a:pt x="17731614" y="0"/>
                    <a:pt x="17737328" y="5715"/>
                    <a:pt x="17737328" y="12700"/>
                  </a:cubicBezTo>
                  <a:cubicBezTo>
                    <a:pt x="17737328" y="19685"/>
                    <a:pt x="17731614" y="25400"/>
                    <a:pt x="17724628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87475" y="5491311"/>
            <a:ext cx="5443984" cy="1643211"/>
            <a:chOff x="0" y="0"/>
            <a:chExt cx="7258645" cy="219094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350" y="6350"/>
              <a:ext cx="7245858" cy="2178177"/>
            </a:xfrm>
            <a:custGeom>
              <a:avLst/>
              <a:gdLst/>
              <a:ahLst/>
              <a:cxnLst/>
              <a:rect r="r" b="b" t="t" l="l"/>
              <a:pathLst>
                <a:path h="2178177" w="7245858">
                  <a:moveTo>
                    <a:pt x="0" y="158750"/>
                  </a:moveTo>
                  <a:cubicBezTo>
                    <a:pt x="0" y="71120"/>
                    <a:pt x="71374" y="0"/>
                    <a:pt x="159385" y="0"/>
                  </a:cubicBezTo>
                  <a:lnTo>
                    <a:pt x="7086473" y="0"/>
                  </a:lnTo>
                  <a:cubicBezTo>
                    <a:pt x="7174484" y="0"/>
                    <a:pt x="7245858" y="71120"/>
                    <a:pt x="7245858" y="158750"/>
                  </a:cubicBezTo>
                  <a:lnTo>
                    <a:pt x="7245858" y="2019427"/>
                  </a:lnTo>
                  <a:cubicBezTo>
                    <a:pt x="7245858" y="2107057"/>
                    <a:pt x="7174484" y="2178177"/>
                    <a:pt x="7086473" y="2178177"/>
                  </a:cubicBezTo>
                  <a:lnTo>
                    <a:pt x="159385" y="2178177"/>
                  </a:lnTo>
                  <a:cubicBezTo>
                    <a:pt x="71374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258558" cy="2190877"/>
            </a:xfrm>
            <a:custGeom>
              <a:avLst/>
              <a:gdLst/>
              <a:ahLst/>
              <a:cxnLst/>
              <a:rect r="r" b="b" t="t" l="l"/>
              <a:pathLst>
                <a:path h="2190877" w="7258558">
                  <a:moveTo>
                    <a:pt x="0" y="165100"/>
                  </a:moveTo>
                  <a:cubicBezTo>
                    <a:pt x="0" y="73914"/>
                    <a:pt x="74295" y="0"/>
                    <a:pt x="165735" y="0"/>
                  </a:cubicBezTo>
                  <a:lnTo>
                    <a:pt x="7092823" y="0"/>
                  </a:lnTo>
                  <a:lnTo>
                    <a:pt x="7092823" y="6350"/>
                  </a:lnTo>
                  <a:lnTo>
                    <a:pt x="7092823" y="0"/>
                  </a:lnTo>
                  <a:cubicBezTo>
                    <a:pt x="7184390" y="0"/>
                    <a:pt x="7258558" y="73914"/>
                    <a:pt x="7258558" y="165100"/>
                  </a:cubicBezTo>
                  <a:lnTo>
                    <a:pt x="7252208" y="165100"/>
                  </a:lnTo>
                  <a:lnTo>
                    <a:pt x="7258558" y="165100"/>
                  </a:lnTo>
                  <a:lnTo>
                    <a:pt x="7258558" y="2025777"/>
                  </a:lnTo>
                  <a:lnTo>
                    <a:pt x="7252208" y="2025777"/>
                  </a:lnTo>
                  <a:lnTo>
                    <a:pt x="7258558" y="2025777"/>
                  </a:lnTo>
                  <a:cubicBezTo>
                    <a:pt x="7258558" y="2116963"/>
                    <a:pt x="7184263" y="2190877"/>
                    <a:pt x="7092823" y="2190877"/>
                  </a:cubicBezTo>
                  <a:lnTo>
                    <a:pt x="7092823" y="2184527"/>
                  </a:lnTo>
                  <a:lnTo>
                    <a:pt x="7092823" y="2190877"/>
                  </a:lnTo>
                  <a:lnTo>
                    <a:pt x="165735" y="2190877"/>
                  </a:lnTo>
                  <a:lnTo>
                    <a:pt x="165735" y="2184527"/>
                  </a:lnTo>
                  <a:lnTo>
                    <a:pt x="165735" y="2190877"/>
                  </a:lnTo>
                  <a:cubicBezTo>
                    <a:pt x="74168" y="2190877"/>
                    <a:pt x="0" y="2116963"/>
                    <a:pt x="0" y="20257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25777"/>
                  </a:lnTo>
                  <a:lnTo>
                    <a:pt x="6350" y="2025777"/>
                  </a:lnTo>
                  <a:lnTo>
                    <a:pt x="12700" y="2025777"/>
                  </a:lnTo>
                  <a:cubicBezTo>
                    <a:pt x="12700" y="2109978"/>
                    <a:pt x="81153" y="2178177"/>
                    <a:pt x="165735" y="2178177"/>
                  </a:cubicBezTo>
                  <a:lnTo>
                    <a:pt x="7092823" y="2178177"/>
                  </a:lnTo>
                  <a:cubicBezTo>
                    <a:pt x="7177405" y="2178177"/>
                    <a:pt x="7245858" y="2109851"/>
                    <a:pt x="7245858" y="2025777"/>
                  </a:cubicBezTo>
                  <a:lnTo>
                    <a:pt x="7245858" y="165100"/>
                  </a:lnTo>
                  <a:cubicBezTo>
                    <a:pt x="7245858" y="80899"/>
                    <a:pt x="7177405" y="12700"/>
                    <a:pt x="7092823" y="12700"/>
                  </a:cubicBezTo>
                  <a:lnTo>
                    <a:pt x="165735" y="12700"/>
                  </a:lnTo>
                  <a:lnTo>
                    <a:pt x="165735" y="6350"/>
                  </a:lnTo>
                  <a:lnTo>
                    <a:pt x="165735" y="12700"/>
                  </a:lnTo>
                  <a:cubicBezTo>
                    <a:pt x="81153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285280" y="5896124"/>
            <a:ext cx="355401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10214" y="5741491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.jpeg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10214" y="6287840"/>
            <a:ext cx="6012061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Fully compatible with .jpg, used interchangeably.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6568380" y="7110710"/>
            <a:ext cx="10585698" cy="19050"/>
            <a:chOff x="0" y="0"/>
            <a:chExt cx="14114263" cy="25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114272" cy="25400"/>
            </a:xfrm>
            <a:custGeom>
              <a:avLst/>
              <a:gdLst/>
              <a:ahLst/>
              <a:cxnLst/>
              <a:rect r="r" b="b" t="t" l="l"/>
              <a:pathLst>
                <a:path h="25400" w="14114272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101572" y="0"/>
                  </a:lnTo>
                  <a:cubicBezTo>
                    <a:pt x="14108557" y="0"/>
                    <a:pt x="14114272" y="5715"/>
                    <a:pt x="14114272" y="12700"/>
                  </a:cubicBezTo>
                  <a:cubicBezTo>
                    <a:pt x="14114272" y="19685"/>
                    <a:pt x="14108557" y="25400"/>
                    <a:pt x="14101572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987475" y="7266682"/>
            <a:ext cx="8161288" cy="1643211"/>
            <a:chOff x="0" y="0"/>
            <a:chExt cx="10881717" cy="219094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6350" y="6350"/>
              <a:ext cx="10869041" cy="2178177"/>
            </a:xfrm>
            <a:custGeom>
              <a:avLst/>
              <a:gdLst/>
              <a:ahLst/>
              <a:cxnLst/>
              <a:rect r="r" b="b" t="t" l="l"/>
              <a:pathLst>
                <a:path h="2178177" w="10869041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0709529" y="0"/>
                  </a:lnTo>
                  <a:cubicBezTo>
                    <a:pt x="10797667" y="0"/>
                    <a:pt x="10869041" y="71120"/>
                    <a:pt x="10869041" y="158750"/>
                  </a:cubicBezTo>
                  <a:lnTo>
                    <a:pt x="10869041" y="2019427"/>
                  </a:lnTo>
                  <a:cubicBezTo>
                    <a:pt x="10869041" y="2107057"/>
                    <a:pt x="10797667" y="2178177"/>
                    <a:pt x="10709529" y="2178177"/>
                  </a:cubicBezTo>
                  <a:lnTo>
                    <a:pt x="159512" y="2178177"/>
                  </a:lnTo>
                  <a:cubicBezTo>
                    <a:pt x="71374" y="2178177"/>
                    <a:pt x="0" y="2107057"/>
                    <a:pt x="0" y="2019427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881741" cy="2190877"/>
            </a:xfrm>
            <a:custGeom>
              <a:avLst/>
              <a:gdLst/>
              <a:ahLst/>
              <a:cxnLst/>
              <a:rect r="r" b="b" t="t" l="l"/>
              <a:pathLst>
                <a:path h="2190877" w="10881741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0715879" y="0"/>
                  </a:lnTo>
                  <a:lnTo>
                    <a:pt x="10715879" y="6350"/>
                  </a:lnTo>
                  <a:lnTo>
                    <a:pt x="10715879" y="0"/>
                  </a:lnTo>
                  <a:cubicBezTo>
                    <a:pt x="10807447" y="0"/>
                    <a:pt x="10881741" y="73914"/>
                    <a:pt x="10881741" y="165100"/>
                  </a:cubicBezTo>
                  <a:lnTo>
                    <a:pt x="10875391" y="165100"/>
                  </a:lnTo>
                  <a:lnTo>
                    <a:pt x="10881741" y="165100"/>
                  </a:lnTo>
                  <a:lnTo>
                    <a:pt x="10881741" y="2025777"/>
                  </a:lnTo>
                  <a:lnTo>
                    <a:pt x="10875391" y="2025777"/>
                  </a:lnTo>
                  <a:lnTo>
                    <a:pt x="10881741" y="2025777"/>
                  </a:lnTo>
                  <a:cubicBezTo>
                    <a:pt x="10881741" y="2116963"/>
                    <a:pt x="10807447" y="2190877"/>
                    <a:pt x="10715879" y="2190877"/>
                  </a:cubicBezTo>
                  <a:lnTo>
                    <a:pt x="10715879" y="2184527"/>
                  </a:lnTo>
                  <a:lnTo>
                    <a:pt x="10715879" y="2190877"/>
                  </a:lnTo>
                  <a:lnTo>
                    <a:pt x="165862" y="2190877"/>
                  </a:lnTo>
                  <a:lnTo>
                    <a:pt x="165862" y="2184527"/>
                  </a:lnTo>
                  <a:lnTo>
                    <a:pt x="165862" y="2190877"/>
                  </a:lnTo>
                  <a:cubicBezTo>
                    <a:pt x="74295" y="2190877"/>
                    <a:pt x="0" y="2116963"/>
                    <a:pt x="0" y="20257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25777"/>
                  </a:lnTo>
                  <a:lnTo>
                    <a:pt x="6350" y="2025777"/>
                  </a:lnTo>
                  <a:lnTo>
                    <a:pt x="12700" y="2025777"/>
                  </a:lnTo>
                  <a:cubicBezTo>
                    <a:pt x="12700" y="2109978"/>
                    <a:pt x="81280" y="2178177"/>
                    <a:pt x="165862" y="2178177"/>
                  </a:cubicBezTo>
                  <a:lnTo>
                    <a:pt x="10715879" y="2178177"/>
                  </a:lnTo>
                  <a:cubicBezTo>
                    <a:pt x="10800461" y="2178177"/>
                    <a:pt x="10869041" y="2109851"/>
                    <a:pt x="10869041" y="2025777"/>
                  </a:cubicBezTo>
                  <a:lnTo>
                    <a:pt x="10869041" y="165100"/>
                  </a:lnTo>
                  <a:cubicBezTo>
                    <a:pt x="10869041" y="80899"/>
                    <a:pt x="10800461" y="12700"/>
                    <a:pt x="10715879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285280" y="7671495"/>
            <a:ext cx="373708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27518" y="7516862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.jpe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27518" y="8063210"/>
            <a:ext cx="6673751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Less common, but still recognized by many programs.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646194" y="571797"/>
            <a:ext cx="9853612" cy="1454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When to Use JPG vs. JPEG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46194" y="2553146"/>
            <a:ext cx="9853612" cy="66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12"/>
              </a:lnSpc>
            </a:pPr>
            <a:r>
              <a:rPr lang="en-US" sz="581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100%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046470" y="3472755"/>
            <a:ext cx="3053060" cy="380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187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Compatibility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46194" y="3893046"/>
            <a:ext cx="9853612" cy="455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175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Both are equally compatible across devices and platforms.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46194" y="5212705"/>
            <a:ext cx="9853612" cy="66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12"/>
              </a:lnSpc>
            </a:pPr>
            <a:r>
              <a:rPr lang="en-US" sz="581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20251" y="6132314"/>
            <a:ext cx="3505349" cy="380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187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Character Limit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46194" y="6552605"/>
            <a:ext cx="9853612" cy="455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175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Use JPG for systems with 3-character extension limits.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646194" y="7872264"/>
            <a:ext cx="9853612" cy="666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12"/>
              </a:lnSpc>
            </a:pPr>
            <a:r>
              <a:rPr lang="en-US" sz="581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510838" y="8791872"/>
            <a:ext cx="4124176" cy="380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0"/>
              </a:lnSpc>
            </a:pPr>
            <a:r>
              <a:rPr lang="en-US" sz="2187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Standard Practice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46194" y="9212164"/>
            <a:ext cx="9853612" cy="455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1750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JPEG is often preferred in professional settings.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964555" y="2170211"/>
            <a:ext cx="11038582" cy="7358955"/>
          </a:xfrm>
          <a:custGeom>
            <a:avLst/>
            <a:gdLst/>
            <a:ahLst/>
            <a:cxnLst/>
            <a:rect r="r" b="b" t="t" l="l"/>
            <a:pathLst>
              <a:path h="7358955" w="11038582">
                <a:moveTo>
                  <a:pt x="0" y="0"/>
                </a:moveTo>
                <a:lnTo>
                  <a:pt x="11038582" y="0"/>
                </a:lnTo>
                <a:lnTo>
                  <a:pt x="11038582" y="7358955"/>
                </a:lnTo>
                <a:lnTo>
                  <a:pt x="0" y="73589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2" r="0" b="-22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2456855"/>
            <a:ext cx="9445526" cy="2715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Difference Between JPG and JPEG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492354"/>
            <a:ext cx="944552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Welcome to our presentation on the difference between JPG and JPEG image formats. We'll explore their characteristics, uses, and when to choose one over the other.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87475" y="7293322"/>
            <a:ext cx="463154" cy="463154"/>
            <a:chOff x="0" y="0"/>
            <a:chExt cx="617538" cy="61753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7601" cy="617601"/>
            </a:xfrm>
            <a:custGeom>
              <a:avLst/>
              <a:gdLst/>
              <a:ahLst/>
              <a:cxnLst/>
              <a:rect r="r" b="b" t="t" l="l"/>
              <a:pathLst>
                <a:path h="617601" w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1" id="11" descr="preencoded.png"/>
          <p:cNvSpPr/>
          <p:nvPr/>
        </p:nvSpPr>
        <p:spPr>
          <a:xfrm flipH="false" flipV="false" rot="0">
            <a:off x="1001762" y="7307610"/>
            <a:ext cx="434579" cy="434579"/>
          </a:xfrm>
          <a:custGeom>
            <a:avLst/>
            <a:gdLst/>
            <a:ahLst/>
            <a:cxnLst/>
            <a:rect r="r" b="b" t="t" l="l"/>
            <a:pathLst>
              <a:path h="434579" w="434579">
                <a:moveTo>
                  <a:pt x="0" y="0"/>
                </a:moveTo>
                <a:lnTo>
                  <a:pt x="434579" y="0"/>
                </a:lnTo>
                <a:lnTo>
                  <a:pt x="434579" y="434579"/>
                </a:lnTo>
                <a:lnTo>
                  <a:pt x="0" y="4345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87550" y="7200751"/>
            <a:ext cx="8531572" cy="572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4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by Swaraj Wattamwar (BTech CSE 2024-28)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1785342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What are JPG and JPEG?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87475" y="4353818"/>
            <a:ext cx="505569" cy="505569"/>
            <a:chOff x="0" y="0"/>
            <a:chExt cx="674092" cy="67409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74116" cy="674116"/>
            </a:xfrm>
            <a:custGeom>
              <a:avLst/>
              <a:gdLst/>
              <a:ahLst/>
              <a:cxnLst/>
              <a:rect r="r" b="b" t="t" l="l"/>
              <a:pathLst>
                <a:path h="674116" w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771799" y="4320480"/>
            <a:ext cx="3801516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Same Format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71799" y="5309741"/>
            <a:ext cx="380151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JPG and JPEG are actually the same image format.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852071" y="4353818"/>
            <a:ext cx="505569" cy="505569"/>
            <a:chOff x="0" y="0"/>
            <a:chExt cx="674092" cy="67409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74116" cy="674116"/>
            </a:xfrm>
            <a:custGeom>
              <a:avLst/>
              <a:gdLst/>
              <a:ahLst/>
              <a:cxnLst/>
              <a:rect r="r" b="b" t="t" l="l"/>
              <a:pathLst>
                <a:path h="674116" w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636395" y="4320480"/>
            <a:ext cx="3801516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Naming Convention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36395" y="5309741"/>
            <a:ext cx="380151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The difference lies in the file extension naming convention.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87475" y="6919466"/>
            <a:ext cx="505569" cy="505569"/>
            <a:chOff x="0" y="0"/>
            <a:chExt cx="674092" cy="67409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502666" y="0"/>
                  </a:lnTo>
                  <a:cubicBezTo>
                    <a:pt x="590296" y="0"/>
                    <a:pt x="661416" y="71120"/>
                    <a:pt x="661416" y="158750"/>
                  </a:cubicBezTo>
                  <a:lnTo>
                    <a:pt x="661416" y="502666"/>
                  </a:lnTo>
                  <a:cubicBezTo>
                    <a:pt x="661416" y="590296"/>
                    <a:pt x="590296" y="661416"/>
                    <a:pt x="502666" y="661416"/>
                  </a:cubicBezTo>
                  <a:lnTo>
                    <a:pt x="158750" y="661416"/>
                  </a:lnTo>
                  <a:cubicBezTo>
                    <a:pt x="71120" y="661416"/>
                    <a:pt x="0" y="590296"/>
                    <a:pt x="0" y="502666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74116" cy="674116"/>
            </a:xfrm>
            <a:custGeom>
              <a:avLst/>
              <a:gdLst/>
              <a:ahLst/>
              <a:cxnLst/>
              <a:rect r="r" b="b" t="t" l="l"/>
              <a:pathLst>
                <a:path h="674116" w="674116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lnTo>
                    <a:pt x="509016" y="6350"/>
                  </a:lnTo>
                  <a:lnTo>
                    <a:pt x="509016" y="0"/>
                  </a:lnTo>
                  <a:cubicBezTo>
                    <a:pt x="600202" y="0"/>
                    <a:pt x="674116" y="73914"/>
                    <a:pt x="674116" y="165100"/>
                  </a:cubicBezTo>
                  <a:lnTo>
                    <a:pt x="674116" y="509016"/>
                  </a:lnTo>
                  <a:lnTo>
                    <a:pt x="667766" y="509016"/>
                  </a:lnTo>
                  <a:lnTo>
                    <a:pt x="674116" y="509016"/>
                  </a:lnTo>
                  <a:cubicBezTo>
                    <a:pt x="674116" y="600202"/>
                    <a:pt x="600202" y="674116"/>
                    <a:pt x="509016" y="674116"/>
                  </a:cubicBezTo>
                  <a:lnTo>
                    <a:pt x="509016" y="667766"/>
                  </a:lnTo>
                  <a:lnTo>
                    <a:pt x="509016" y="674116"/>
                  </a:lnTo>
                  <a:lnTo>
                    <a:pt x="165100" y="674116"/>
                  </a:lnTo>
                  <a:lnTo>
                    <a:pt x="165100" y="667766"/>
                  </a:lnTo>
                  <a:lnTo>
                    <a:pt x="165100" y="674116"/>
                  </a:lnTo>
                  <a:cubicBezTo>
                    <a:pt x="73914" y="674116"/>
                    <a:pt x="0" y="600202"/>
                    <a:pt x="0" y="509016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509016"/>
                  </a:lnTo>
                  <a:lnTo>
                    <a:pt x="6350" y="509016"/>
                  </a:lnTo>
                  <a:lnTo>
                    <a:pt x="12700" y="509016"/>
                  </a:lnTo>
                  <a:cubicBezTo>
                    <a:pt x="12700" y="593217"/>
                    <a:pt x="80899" y="661416"/>
                    <a:pt x="165100" y="661416"/>
                  </a:cubicBezTo>
                  <a:lnTo>
                    <a:pt x="509016" y="661416"/>
                  </a:lnTo>
                  <a:cubicBezTo>
                    <a:pt x="593217" y="661416"/>
                    <a:pt x="661416" y="593217"/>
                    <a:pt x="661416" y="509016"/>
                  </a:cubicBezTo>
                  <a:lnTo>
                    <a:pt x="661416" y="165100"/>
                  </a:lnTo>
                  <a:lnTo>
                    <a:pt x="667766" y="165100"/>
                  </a:lnTo>
                  <a:lnTo>
                    <a:pt x="661416" y="165100"/>
                  </a:lnTo>
                  <a:cubicBezTo>
                    <a:pt x="661416" y="80899"/>
                    <a:pt x="593217" y="12700"/>
                    <a:pt x="509016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771799" y="6886129"/>
            <a:ext cx="4930379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Historical Reason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771799" y="7432476"/>
            <a:ext cx="8665964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Early Windows versions limited extensions to three characters, hence "JPG".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77640" y="1031974"/>
            <a:ext cx="9210526" cy="831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5"/>
              </a:lnSpc>
            </a:pPr>
            <a:r>
              <a:rPr lang="en-US" sz="4875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File Format Basics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877640" y="2239416"/>
            <a:ext cx="626864" cy="626864"/>
          </a:xfrm>
          <a:custGeom>
            <a:avLst/>
            <a:gdLst/>
            <a:ahLst/>
            <a:cxnLst/>
            <a:rect r="r" b="b" t="t" l="l"/>
            <a:pathLst>
              <a:path h="626864" w="626864">
                <a:moveTo>
                  <a:pt x="0" y="0"/>
                </a:moveTo>
                <a:lnTo>
                  <a:pt x="626864" y="0"/>
                </a:lnTo>
                <a:lnTo>
                  <a:pt x="626864" y="626864"/>
                </a:lnTo>
                <a:lnTo>
                  <a:pt x="0" y="6268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77640" y="3098006"/>
            <a:ext cx="4855517" cy="410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Lossy Compression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7640" y="3563988"/>
            <a:ext cx="9674721" cy="49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JPG/JPEG uses lossy compression to reduce file size.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877640" y="4812804"/>
            <a:ext cx="626864" cy="626864"/>
          </a:xfrm>
          <a:custGeom>
            <a:avLst/>
            <a:gdLst/>
            <a:ahLst/>
            <a:cxnLst/>
            <a:rect r="r" b="b" t="t" l="l"/>
            <a:pathLst>
              <a:path h="626864" w="626864">
                <a:moveTo>
                  <a:pt x="0" y="0"/>
                </a:moveTo>
                <a:lnTo>
                  <a:pt x="626864" y="0"/>
                </a:lnTo>
                <a:lnTo>
                  <a:pt x="626864" y="626864"/>
                </a:lnTo>
                <a:lnTo>
                  <a:pt x="0" y="6268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77640" y="5671394"/>
            <a:ext cx="5356920" cy="410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Photographic Images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77640" y="6137374"/>
            <a:ext cx="9674721" cy="49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Ideal for photographs and complex images with gradients.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877640" y="7386191"/>
            <a:ext cx="626864" cy="626864"/>
          </a:xfrm>
          <a:custGeom>
            <a:avLst/>
            <a:gdLst/>
            <a:ahLst/>
            <a:cxnLst/>
            <a:rect r="r" b="b" t="t" l="l"/>
            <a:pathLst>
              <a:path h="626864" w="626864">
                <a:moveTo>
                  <a:pt x="0" y="0"/>
                </a:moveTo>
                <a:lnTo>
                  <a:pt x="626864" y="0"/>
                </a:lnTo>
                <a:lnTo>
                  <a:pt x="626864" y="626864"/>
                </a:lnTo>
                <a:lnTo>
                  <a:pt x="0" y="6268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77640" y="8244780"/>
            <a:ext cx="4563070" cy="410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Adjustable Quality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77640" y="8710761"/>
            <a:ext cx="9674721" cy="49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193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Allows balance between image quality and file size.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3344615"/>
            <a:ext cx="15094298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Image Quality and File Size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495835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High Quality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5618113"/>
            <a:ext cx="780588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Larger file size, better image quality, minimal compression artifacts.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99401" y="495835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Low Quality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5618113"/>
            <a:ext cx="780588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Smaller file size, reduced image quality, visible compression artifacts.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7" y="805457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Compression Techniques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256389" y="3059757"/>
            <a:ext cx="38100" cy="6364635"/>
            <a:chOff x="0" y="0"/>
            <a:chExt cx="50800" cy="84861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800" cy="8486140"/>
            </a:xfrm>
            <a:custGeom>
              <a:avLst/>
              <a:gdLst/>
              <a:ahLst/>
              <a:cxnLst/>
              <a:rect r="r" b="b" t="t" l="l"/>
              <a:pathLst>
                <a:path h="8486140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460740"/>
                  </a:lnTo>
                  <a:cubicBezTo>
                    <a:pt x="50800" y="8474710"/>
                    <a:pt x="39370" y="8486140"/>
                    <a:pt x="25400" y="8486140"/>
                  </a:cubicBezTo>
                  <a:cubicBezTo>
                    <a:pt x="11430" y="8486140"/>
                    <a:pt x="0" y="8474710"/>
                    <a:pt x="0" y="846074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8556277" y="3678585"/>
            <a:ext cx="992237" cy="38100"/>
            <a:chOff x="0" y="0"/>
            <a:chExt cx="1322983" cy="50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951737" y="3373934"/>
            <a:ext cx="647402" cy="647402"/>
            <a:chOff x="0" y="0"/>
            <a:chExt cx="863203" cy="8632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162925" y="3523060"/>
            <a:ext cx="225029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834860" y="3305175"/>
            <a:ext cx="746090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Discrete Cosine Transform (DCT)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834860" y="4294435"/>
            <a:ext cx="7460902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Converts image data into frequency components.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556277" y="6038701"/>
            <a:ext cx="992237" cy="38100"/>
            <a:chOff x="0" y="0"/>
            <a:chExt cx="1322983" cy="50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7951737" y="5734050"/>
            <a:ext cx="647402" cy="647403"/>
            <a:chOff x="0" y="0"/>
            <a:chExt cx="863203" cy="8632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8062169" y="5883176"/>
            <a:ext cx="426541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834860" y="5665291"/>
            <a:ext cx="36647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Quantization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834860" y="6211640"/>
            <a:ext cx="7460902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Reduces precision of frequency components to achieve compression.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556277" y="8409534"/>
            <a:ext cx="992237" cy="38100"/>
            <a:chOff x="0" y="0"/>
            <a:chExt cx="1322983" cy="50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322959" cy="50800"/>
            </a:xfrm>
            <a:custGeom>
              <a:avLst/>
              <a:gdLst/>
              <a:ahLst/>
              <a:cxnLst/>
              <a:rect r="r" b="b" t="t" l="l"/>
              <a:pathLst>
                <a:path h="50800" w="132295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97559" y="0"/>
                  </a:lnTo>
                  <a:cubicBezTo>
                    <a:pt x="1311529" y="0"/>
                    <a:pt x="1322959" y="11430"/>
                    <a:pt x="1322959" y="25400"/>
                  </a:cubicBezTo>
                  <a:cubicBezTo>
                    <a:pt x="1322959" y="39370"/>
                    <a:pt x="1311529" y="50800"/>
                    <a:pt x="1297559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7951737" y="8104882"/>
            <a:ext cx="647402" cy="647403"/>
            <a:chOff x="0" y="0"/>
            <a:chExt cx="863203" cy="8632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8051006" y="8254007"/>
            <a:ext cx="448716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834860" y="8036124"/>
            <a:ext cx="4395490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Entropy Coding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834860" y="8582471"/>
            <a:ext cx="7460902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Further compresses data using Huffman coding.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1291381"/>
            <a:ext cx="9445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Use Cases for JPG and JPEG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87475" y="3540919"/>
            <a:ext cx="4590604" cy="2558802"/>
            <a:chOff x="0" y="0"/>
            <a:chExt cx="6120805" cy="341173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6108065" cy="3399028"/>
            </a:xfrm>
            <a:custGeom>
              <a:avLst/>
              <a:gdLst/>
              <a:ahLst/>
              <a:cxnLst/>
              <a:rect r="r" b="b" t="t" l="l"/>
              <a:pathLst>
                <a:path h="3399028" w="6108065">
                  <a:moveTo>
                    <a:pt x="0" y="158750"/>
                  </a:moveTo>
                  <a:cubicBezTo>
                    <a:pt x="0" y="71120"/>
                    <a:pt x="71247" y="0"/>
                    <a:pt x="159004" y="0"/>
                  </a:cubicBezTo>
                  <a:lnTo>
                    <a:pt x="5949061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3240278"/>
                  </a:lnTo>
                  <a:cubicBezTo>
                    <a:pt x="6108065" y="3327908"/>
                    <a:pt x="6036818" y="3399028"/>
                    <a:pt x="5949061" y="3399028"/>
                  </a:cubicBezTo>
                  <a:lnTo>
                    <a:pt x="159004" y="3399028"/>
                  </a:lnTo>
                  <a:cubicBezTo>
                    <a:pt x="71120" y="3399028"/>
                    <a:pt x="0" y="3327908"/>
                    <a:pt x="0" y="3240278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120765" cy="3411728"/>
            </a:xfrm>
            <a:custGeom>
              <a:avLst/>
              <a:gdLst/>
              <a:ahLst/>
              <a:cxnLst/>
              <a:rect r="r" b="b" t="t" l="l"/>
              <a:pathLst>
                <a:path h="3411728" w="6120765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411" y="0"/>
                  </a:lnTo>
                  <a:lnTo>
                    <a:pt x="5955411" y="6350"/>
                  </a:lnTo>
                  <a:lnTo>
                    <a:pt x="5955411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3246628"/>
                  </a:lnTo>
                  <a:lnTo>
                    <a:pt x="6114415" y="3246628"/>
                  </a:lnTo>
                  <a:lnTo>
                    <a:pt x="6120765" y="3246628"/>
                  </a:lnTo>
                  <a:cubicBezTo>
                    <a:pt x="6120765" y="3337814"/>
                    <a:pt x="6046724" y="3411728"/>
                    <a:pt x="5955411" y="3411728"/>
                  </a:cubicBezTo>
                  <a:lnTo>
                    <a:pt x="5955411" y="3405378"/>
                  </a:lnTo>
                  <a:lnTo>
                    <a:pt x="5955411" y="3411728"/>
                  </a:lnTo>
                  <a:lnTo>
                    <a:pt x="165354" y="3411728"/>
                  </a:lnTo>
                  <a:lnTo>
                    <a:pt x="165354" y="3405378"/>
                  </a:lnTo>
                  <a:lnTo>
                    <a:pt x="165354" y="3411728"/>
                  </a:lnTo>
                  <a:cubicBezTo>
                    <a:pt x="74041" y="3411728"/>
                    <a:pt x="0" y="3337814"/>
                    <a:pt x="0" y="324662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46628"/>
                  </a:lnTo>
                  <a:lnTo>
                    <a:pt x="6350" y="3246628"/>
                  </a:lnTo>
                  <a:lnTo>
                    <a:pt x="12700" y="3246628"/>
                  </a:lnTo>
                  <a:cubicBezTo>
                    <a:pt x="12700" y="3330829"/>
                    <a:pt x="81026" y="3399028"/>
                    <a:pt x="165354" y="3399028"/>
                  </a:cubicBezTo>
                  <a:lnTo>
                    <a:pt x="5955411" y="3399028"/>
                  </a:lnTo>
                  <a:cubicBezTo>
                    <a:pt x="6039739" y="3399028"/>
                    <a:pt x="6108065" y="3330829"/>
                    <a:pt x="6108065" y="3246628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411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85280" y="3800624"/>
            <a:ext cx="399499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Web Graphics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5280" y="4789885"/>
            <a:ext cx="3994994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Ideal for photographs and complex images on websites.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852071" y="3540919"/>
            <a:ext cx="4590604" cy="2558802"/>
            <a:chOff x="0" y="0"/>
            <a:chExt cx="6120805" cy="341173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6108065" cy="3399028"/>
            </a:xfrm>
            <a:custGeom>
              <a:avLst/>
              <a:gdLst/>
              <a:ahLst/>
              <a:cxnLst/>
              <a:rect r="r" b="b" t="t" l="l"/>
              <a:pathLst>
                <a:path h="3399028" w="6108065">
                  <a:moveTo>
                    <a:pt x="0" y="158750"/>
                  </a:moveTo>
                  <a:cubicBezTo>
                    <a:pt x="0" y="71120"/>
                    <a:pt x="71247" y="0"/>
                    <a:pt x="159004" y="0"/>
                  </a:cubicBezTo>
                  <a:lnTo>
                    <a:pt x="5949061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3240278"/>
                  </a:lnTo>
                  <a:cubicBezTo>
                    <a:pt x="6108065" y="3327908"/>
                    <a:pt x="6036818" y="3399028"/>
                    <a:pt x="5949061" y="3399028"/>
                  </a:cubicBezTo>
                  <a:lnTo>
                    <a:pt x="159004" y="3399028"/>
                  </a:lnTo>
                  <a:cubicBezTo>
                    <a:pt x="71120" y="3399028"/>
                    <a:pt x="0" y="3327908"/>
                    <a:pt x="0" y="3240278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120765" cy="3411728"/>
            </a:xfrm>
            <a:custGeom>
              <a:avLst/>
              <a:gdLst/>
              <a:ahLst/>
              <a:cxnLst/>
              <a:rect r="r" b="b" t="t" l="l"/>
              <a:pathLst>
                <a:path h="3411728" w="6120765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411" y="0"/>
                  </a:lnTo>
                  <a:lnTo>
                    <a:pt x="5955411" y="6350"/>
                  </a:lnTo>
                  <a:lnTo>
                    <a:pt x="5955411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3246628"/>
                  </a:lnTo>
                  <a:lnTo>
                    <a:pt x="6114415" y="3246628"/>
                  </a:lnTo>
                  <a:lnTo>
                    <a:pt x="6120765" y="3246628"/>
                  </a:lnTo>
                  <a:cubicBezTo>
                    <a:pt x="6120765" y="3337814"/>
                    <a:pt x="6046724" y="3411728"/>
                    <a:pt x="5955411" y="3411728"/>
                  </a:cubicBezTo>
                  <a:lnTo>
                    <a:pt x="5955411" y="3405378"/>
                  </a:lnTo>
                  <a:lnTo>
                    <a:pt x="5955411" y="3411728"/>
                  </a:lnTo>
                  <a:lnTo>
                    <a:pt x="165354" y="3411728"/>
                  </a:lnTo>
                  <a:lnTo>
                    <a:pt x="165354" y="3405378"/>
                  </a:lnTo>
                  <a:lnTo>
                    <a:pt x="165354" y="3411728"/>
                  </a:lnTo>
                  <a:cubicBezTo>
                    <a:pt x="74041" y="3411728"/>
                    <a:pt x="0" y="3337814"/>
                    <a:pt x="0" y="3246628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46628"/>
                  </a:lnTo>
                  <a:lnTo>
                    <a:pt x="6350" y="3246628"/>
                  </a:lnTo>
                  <a:lnTo>
                    <a:pt x="12700" y="3246628"/>
                  </a:lnTo>
                  <a:cubicBezTo>
                    <a:pt x="12700" y="3330829"/>
                    <a:pt x="81026" y="3399028"/>
                    <a:pt x="165354" y="3399028"/>
                  </a:cubicBezTo>
                  <a:lnTo>
                    <a:pt x="5955411" y="3399028"/>
                  </a:lnTo>
                  <a:cubicBezTo>
                    <a:pt x="6039739" y="3399028"/>
                    <a:pt x="6108065" y="3330829"/>
                    <a:pt x="6108065" y="3246628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411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149876" y="3800624"/>
            <a:ext cx="399499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Digital Photography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149876" y="4789885"/>
            <a:ext cx="3994994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Standard format for storing and sharing digital photos.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87475" y="6373714"/>
            <a:ext cx="4590604" cy="2569517"/>
            <a:chOff x="0" y="0"/>
            <a:chExt cx="6120805" cy="342602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6108065" cy="3413252"/>
            </a:xfrm>
            <a:custGeom>
              <a:avLst/>
              <a:gdLst/>
              <a:ahLst/>
              <a:cxnLst/>
              <a:rect r="r" b="b" t="t" l="l"/>
              <a:pathLst>
                <a:path h="3413252" w="6108065">
                  <a:moveTo>
                    <a:pt x="0" y="158750"/>
                  </a:moveTo>
                  <a:cubicBezTo>
                    <a:pt x="0" y="71120"/>
                    <a:pt x="71247" y="0"/>
                    <a:pt x="159004" y="0"/>
                  </a:cubicBezTo>
                  <a:lnTo>
                    <a:pt x="5949061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3254502"/>
                  </a:lnTo>
                  <a:cubicBezTo>
                    <a:pt x="6108065" y="3342259"/>
                    <a:pt x="6036818" y="3413252"/>
                    <a:pt x="5949061" y="3413252"/>
                  </a:cubicBezTo>
                  <a:lnTo>
                    <a:pt x="159004" y="3413252"/>
                  </a:lnTo>
                  <a:cubicBezTo>
                    <a:pt x="71120" y="3413252"/>
                    <a:pt x="0" y="3342132"/>
                    <a:pt x="0" y="3254502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120765" cy="3425952"/>
            </a:xfrm>
            <a:custGeom>
              <a:avLst/>
              <a:gdLst/>
              <a:ahLst/>
              <a:cxnLst/>
              <a:rect r="r" b="b" t="t" l="l"/>
              <a:pathLst>
                <a:path h="3425952" w="6120765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411" y="0"/>
                  </a:lnTo>
                  <a:lnTo>
                    <a:pt x="5955411" y="6350"/>
                  </a:lnTo>
                  <a:lnTo>
                    <a:pt x="5955411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3260852"/>
                  </a:lnTo>
                  <a:lnTo>
                    <a:pt x="6114415" y="3260852"/>
                  </a:lnTo>
                  <a:lnTo>
                    <a:pt x="6120765" y="3260852"/>
                  </a:lnTo>
                  <a:cubicBezTo>
                    <a:pt x="6120765" y="3352038"/>
                    <a:pt x="6046724" y="3425952"/>
                    <a:pt x="5955411" y="3425952"/>
                  </a:cubicBezTo>
                  <a:lnTo>
                    <a:pt x="5955411" y="3419602"/>
                  </a:lnTo>
                  <a:lnTo>
                    <a:pt x="5955411" y="3425952"/>
                  </a:lnTo>
                  <a:lnTo>
                    <a:pt x="165354" y="3425952"/>
                  </a:lnTo>
                  <a:lnTo>
                    <a:pt x="165354" y="3419602"/>
                  </a:lnTo>
                  <a:lnTo>
                    <a:pt x="165354" y="3425952"/>
                  </a:lnTo>
                  <a:cubicBezTo>
                    <a:pt x="74041" y="3425952"/>
                    <a:pt x="0" y="3352038"/>
                    <a:pt x="0" y="32608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60852"/>
                  </a:lnTo>
                  <a:lnTo>
                    <a:pt x="6350" y="3260852"/>
                  </a:lnTo>
                  <a:lnTo>
                    <a:pt x="12700" y="3260852"/>
                  </a:lnTo>
                  <a:cubicBezTo>
                    <a:pt x="12700" y="3345053"/>
                    <a:pt x="81026" y="3413252"/>
                    <a:pt x="165354" y="3413252"/>
                  </a:cubicBezTo>
                  <a:lnTo>
                    <a:pt x="5955411" y="3413252"/>
                  </a:lnTo>
                  <a:cubicBezTo>
                    <a:pt x="6039739" y="3413252"/>
                    <a:pt x="6108065" y="3345053"/>
                    <a:pt x="6108065" y="3260852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411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285280" y="6633419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Print Media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85280" y="7179766"/>
            <a:ext cx="3994994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Commonly used in magazines, brochures, and other print materials.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5852071" y="6373714"/>
            <a:ext cx="4590604" cy="2569517"/>
            <a:chOff x="0" y="0"/>
            <a:chExt cx="6120805" cy="342602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6350" y="6350"/>
              <a:ext cx="6108065" cy="3413252"/>
            </a:xfrm>
            <a:custGeom>
              <a:avLst/>
              <a:gdLst/>
              <a:ahLst/>
              <a:cxnLst/>
              <a:rect r="r" b="b" t="t" l="l"/>
              <a:pathLst>
                <a:path h="3413252" w="6108065">
                  <a:moveTo>
                    <a:pt x="0" y="158750"/>
                  </a:moveTo>
                  <a:cubicBezTo>
                    <a:pt x="0" y="71120"/>
                    <a:pt x="71247" y="0"/>
                    <a:pt x="159004" y="0"/>
                  </a:cubicBezTo>
                  <a:lnTo>
                    <a:pt x="5949061" y="0"/>
                  </a:lnTo>
                  <a:cubicBezTo>
                    <a:pt x="6036945" y="0"/>
                    <a:pt x="6108065" y="71120"/>
                    <a:pt x="6108065" y="158750"/>
                  </a:cubicBezTo>
                  <a:lnTo>
                    <a:pt x="6108065" y="3254502"/>
                  </a:lnTo>
                  <a:cubicBezTo>
                    <a:pt x="6108065" y="3342259"/>
                    <a:pt x="6036818" y="3413252"/>
                    <a:pt x="5949061" y="3413252"/>
                  </a:cubicBezTo>
                  <a:lnTo>
                    <a:pt x="159004" y="3413252"/>
                  </a:lnTo>
                  <a:cubicBezTo>
                    <a:pt x="71120" y="3413252"/>
                    <a:pt x="0" y="3342132"/>
                    <a:pt x="0" y="3254502"/>
                  </a:cubicBezTo>
                  <a:close/>
                </a:path>
              </a:pathLst>
            </a:custGeom>
            <a:solidFill>
              <a:srgbClr val="547808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120765" cy="3425952"/>
            </a:xfrm>
            <a:custGeom>
              <a:avLst/>
              <a:gdLst/>
              <a:ahLst/>
              <a:cxnLst/>
              <a:rect r="r" b="b" t="t" l="l"/>
              <a:pathLst>
                <a:path h="3425952" w="6120765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5955411" y="0"/>
                  </a:lnTo>
                  <a:lnTo>
                    <a:pt x="5955411" y="6350"/>
                  </a:lnTo>
                  <a:lnTo>
                    <a:pt x="5955411" y="0"/>
                  </a:lnTo>
                  <a:cubicBezTo>
                    <a:pt x="6046724" y="0"/>
                    <a:pt x="6120765" y="73914"/>
                    <a:pt x="6120765" y="165100"/>
                  </a:cubicBezTo>
                  <a:lnTo>
                    <a:pt x="6114415" y="165100"/>
                  </a:lnTo>
                  <a:lnTo>
                    <a:pt x="6120765" y="165100"/>
                  </a:lnTo>
                  <a:lnTo>
                    <a:pt x="6120765" y="3260852"/>
                  </a:lnTo>
                  <a:lnTo>
                    <a:pt x="6114415" y="3260852"/>
                  </a:lnTo>
                  <a:lnTo>
                    <a:pt x="6120765" y="3260852"/>
                  </a:lnTo>
                  <a:cubicBezTo>
                    <a:pt x="6120765" y="3352038"/>
                    <a:pt x="6046724" y="3425952"/>
                    <a:pt x="5955411" y="3425952"/>
                  </a:cubicBezTo>
                  <a:lnTo>
                    <a:pt x="5955411" y="3419602"/>
                  </a:lnTo>
                  <a:lnTo>
                    <a:pt x="5955411" y="3425952"/>
                  </a:lnTo>
                  <a:lnTo>
                    <a:pt x="165354" y="3425952"/>
                  </a:lnTo>
                  <a:lnTo>
                    <a:pt x="165354" y="3419602"/>
                  </a:lnTo>
                  <a:lnTo>
                    <a:pt x="165354" y="3425952"/>
                  </a:lnTo>
                  <a:cubicBezTo>
                    <a:pt x="74041" y="3425952"/>
                    <a:pt x="0" y="3352038"/>
                    <a:pt x="0" y="32608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60852"/>
                  </a:lnTo>
                  <a:lnTo>
                    <a:pt x="6350" y="3260852"/>
                  </a:lnTo>
                  <a:lnTo>
                    <a:pt x="12700" y="3260852"/>
                  </a:lnTo>
                  <a:cubicBezTo>
                    <a:pt x="12700" y="3345053"/>
                    <a:pt x="81026" y="3413252"/>
                    <a:pt x="165354" y="3413252"/>
                  </a:cubicBezTo>
                  <a:lnTo>
                    <a:pt x="5955411" y="3413252"/>
                  </a:lnTo>
                  <a:cubicBezTo>
                    <a:pt x="6039739" y="3413252"/>
                    <a:pt x="6108065" y="3345053"/>
                    <a:pt x="6108065" y="3260852"/>
                  </a:cubicBezTo>
                  <a:lnTo>
                    <a:pt x="6108065" y="165100"/>
                  </a:lnTo>
                  <a:cubicBezTo>
                    <a:pt x="6108065" y="80899"/>
                    <a:pt x="6039739" y="12700"/>
                    <a:pt x="5955411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6149876" y="6633419"/>
            <a:ext cx="3634979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Social Media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149876" y="7179766"/>
            <a:ext cx="3994994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Preferred format for uploading images to most social platforms.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783116" y="880319"/>
            <a:ext cx="9579769" cy="171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Metadata and EXIF Information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7783116" y="2995761"/>
            <a:ext cx="1321743" cy="2114699"/>
          </a:xfrm>
          <a:custGeom>
            <a:avLst/>
            <a:gdLst/>
            <a:ahLst/>
            <a:cxnLst/>
            <a:rect r="r" b="b" t="t" l="l"/>
            <a:pathLst>
              <a:path h="2114699" w="1321743">
                <a:moveTo>
                  <a:pt x="0" y="0"/>
                </a:moveTo>
                <a:lnTo>
                  <a:pt x="1321743" y="0"/>
                </a:lnTo>
                <a:lnTo>
                  <a:pt x="1321743" y="2114699"/>
                </a:lnTo>
                <a:lnTo>
                  <a:pt x="0" y="21146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7" t="0" r="-87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501336" y="3231505"/>
            <a:ext cx="3304282" cy="441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EXIF Data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01336" y="3736330"/>
            <a:ext cx="7861547" cy="51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Stores camera settings, date, time, and location information.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7783116" y="5110460"/>
            <a:ext cx="1321743" cy="2114699"/>
          </a:xfrm>
          <a:custGeom>
            <a:avLst/>
            <a:gdLst/>
            <a:ahLst/>
            <a:cxnLst/>
            <a:rect r="r" b="b" t="t" l="l"/>
            <a:pathLst>
              <a:path h="2114699" w="1321743">
                <a:moveTo>
                  <a:pt x="0" y="0"/>
                </a:moveTo>
                <a:lnTo>
                  <a:pt x="1321743" y="0"/>
                </a:lnTo>
                <a:lnTo>
                  <a:pt x="1321743" y="2114699"/>
                </a:lnTo>
                <a:lnTo>
                  <a:pt x="0" y="21146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7" t="0" r="-87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501336" y="5346204"/>
            <a:ext cx="4615011" cy="441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Metadata Editing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01336" y="5851029"/>
            <a:ext cx="7861547" cy="51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Can be modified using various software tools.</a:t>
            </a:r>
          </a:p>
        </p:txBody>
      </p:sp>
      <p:sp>
        <p:nvSpPr>
          <p:cNvPr name="Freeform 13" id="13" descr="preencoded.png"/>
          <p:cNvSpPr/>
          <p:nvPr/>
        </p:nvSpPr>
        <p:spPr>
          <a:xfrm flipH="false" flipV="false" rot="0">
            <a:off x="7783116" y="7225159"/>
            <a:ext cx="1321743" cy="2114699"/>
          </a:xfrm>
          <a:custGeom>
            <a:avLst/>
            <a:gdLst/>
            <a:ahLst/>
            <a:cxnLst/>
            <a:rect r="r" b="b" t="t" l="l"/>
            <a:pathLst>
              <a:path h="2114699" w="1321743">
                <a:moveTo>
                  <a:pt x="0" y="0"/>
                </a:moveTo>
                <a:lnTo>
                  <a:pt x="1321743" y="0"/>
                </a:lnTo>
                <a:lnTo>
                  <a:pt x="1321743" y="2114699"/>
                </a:lnTo>
                <a:lnTo>
                  <a:pt x="0" y="21146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87" t="0" r="-87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501336" y="7460902"/>
            <a:ext cx="4625727" cy="441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Privacy Concerns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01336" y="7965727"/>
            <a:ext cx="7861547" cy="51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Important to consider when sharing images online.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52025">
                <a:alpha val="94902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1395412"/>
            <a:ext cx="16303526" cy="1829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0F4F1"/>
                </a:solidFill>
                <a:latin typeface="Arimo Bold"/>
                <a:ea typeface="Arimo Bold"/>
                <a:cs typeface="Arimo Bold"/>
                <a:sym typeface="Arimo Bold"/>
              </a:rPr>
              <a:t>Color Depth and Image Quality</a:t>
            </a:r>
          </a:p>
        </p:txBody>
      </p:sp>
      <p:sp>
        <p:nvSpPr>
          <p:cNvPr name="Freeform 6" id="6" descr="preencoded.png"/>
          <p:cNvSpPr/>
          <p:nvPr/>
        </p:nvSpPr>
        <p:spPr>
          <a:xfrm flipH="false" flipV="false" rot="0">
            <a:off x="3722935" y="3791545"/>
            <a:ext cx="2690069" cy="1633686"/>
          </a:xfrm>
          <a:custGeom>
            <a:avLst/>
            <a:gdLst/>
            <a:ahLst/>
            <a:cxnLst/>
            <a:rect r="r" b="b" t="t" l="l"/>
            <a:pathLst>
              <a:path h="1633686" w="2690069">
                <a:moveTo>
                  <a:pt x="0" y="0"/>
                </a:moveTo>
                <a:lnTo>
                  <a:pt x="2690069" y="0"/>
                </a:lnTo>
                <a:lnTo>
                  <a:pt x="2690069" y="1633686"/>
                </a:lnTo>
                <a:lnTo>
                  <a:pt x="0" y="1633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16" r="0" b="-21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974134" y="4394001"/>
            <a:ext cx="187524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96521" y="4036962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24-bit Color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96521" y="4583311"/>
            <a:ext cx="4109740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Standard JPG/JPEG color depth.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483846" y="5441602"/>
            <a:ext cx="10741075" cy="19050"/>
            <a:chOff x="0" y="0"/>
            <a:chExt cx="14321433" cy="25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321410" cy="25400"/>
            </a:xfrm>
            <a:custGeom>
              <a:avLst/>
              <a:gdLst/>
              <a:ahLst/>
              <a:cxnLst/>
              <a:rect r="r" b="b" t="t" l="l"/>
              <a:pathLst>
                <a:path h="25400" w="14321410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4308710" y="0"/>
                  </a:lnTo>
                  <a:cubicBezTo>
                    <a:pt x="14315695" y="0"/>
                    <a:pt x="14321410" y="5715"/>
                    <a:pt x="14321410" y="12700"/>
                  </a:cubicBezTo>
                  <a:cubicBezTo>
                    <a:pt x="14321410" y="19685"/>
                    <a:pt x="14315695" y="25400"/>
                    <a:pt x="14308710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Freeform 12" id="12" descr="preencoded.png"/>
          <p:cNvSpPr/>
          <p:nvPr/>
        </p:nvSpPr>
        <p:spPr>
          <a:xfrm flipH="false" flipV="false" rot="0">
            <a:off x="2377976" y="5496074"/>
            <a:ext cx="5380136" cy="1633686"/>
          </a:xfrm>
          <a:custGeom>
            <a:avLst/>
            <a:gdLst/>
            <a:ahLst/>
            <a:cxnLst/>
            <a:rect r="r" b="b" t="t" l="l"/>
            <a:pathLst>
              <a:path h="1633686" w="5380136">
                <a:moveTo>
                  <a:pt x="0" y="0"/>
                </a:moveTo>
                <a:lnTo>
                  <a:pt x="5380136" y="0"/>
                </a:lnTo>
                <a:lnTo>
                  <a:pt x="5380136" y="1633686"/>
                </a:lnTo>
                <a:lnTo>
                  <a:pt x="0" y="16336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27" r="0" b="-127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890195" y="5896124"/>
            <a:ext cx="355401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41630" y="5741491"/>
            <a:ext cx="4939159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16.7 Million Colors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41630" y="6287840"/>
            <a:ext cx="4939159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Represents a wide range of hues.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828955" y="7146131"/>
            <a:ext cx="9395966" cy="19050"/>
            <a:chOff x="0" y="0"/>
            <a:chExt cx="12527955" cy="254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527915" cy="25400"/>
            </a:xfrm>
            <a:custGeom>
              <a:avLst/>
              <a:gdLst/>
              <a:ahLst/>
              <a:cxnLst/>
              <a:rect r="r" b="b" t="t" l="l"/>
              <a:pathLst>
                <a:path h="25400" w="12527915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2515215" y="0"/>
                  </a:lnTo>
                  <a:cubicBezTo>
                    <a:pt x="12522200" y="0"/>
                    <a:pt x="12527915" y="5715"/>
                    <a:pt x="12527915" y="12700"/>
                  </a:cubicBezTo>
                  <a:cubicBezTo>
                    <a:pt x="12527915" y="19685"/>
                    <a:pt x="12522200" y="25400"/>
                    <a:pt x="12515215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6D9121"/>
            </a:solidFill>
          </p:spPr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1032868" y="7200602"/>
            <a:ext cx="8070205" cy="1633686"/>
          </a:xfrm>
          <a:custGeom>
            <a:avLst/>
            <a:gdLst/>
            <a:ahLst/>
            <a:cxnLst/>
            <a:rect r="r" b="b" t="t" l="l"/>
            <a:pathLst>
              <a:path h="1633686" w="8070205">
                <a:moveTo>
                  <a:pt x="0" y="0"/>
                </a:moveTo>
                <a:lnTo>
                  <a:pt x="8070204" y="0"/>
                </a:lnTo>
                <a:lnTo>
                  <a:pt x="8070204" y="1633687"/>
                </a:lnTo>
                <a:lnTo>
                  <a:pt x="0" y="16336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56" r="0" b="-156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4880967" y="7600652"/>
            <a:ext cx="373707" cy="70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7"/>
              </a:lnSpc>
            </a:pPr>
            <a:r>
              <a:rPr lang="en-US" sz="275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386590" y="7446020"/>
            <a:ext cx="5080248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7E5D8"/>
                </a:solidFill>
                <a:latin typeface="Arimo Bold"/>
                <a:ea typeface="Arimo Bold"/>
                <a:cs typeface="Arimo Bold"/>
                <a:sym typeface="Arimo Bold"/>
              </a:rPr>
              <a:t>8 Bits per Channel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86590" y="7992367"/>
            <a:ext cx="5080248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7E5D8"/>
                </a:solidFill>
                <a:latin typeface="Arimo"/>
                <a:ea typeface="Arimo"/>
                <a:cs typeface="Arimo"/>
                <a:sym typeface="Arimo"/>
              </a:rPr>
              <a:t>Red, Green, and Blue channels.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DAGXru5keVA</dc:identifier>
  <dcterms:modified xsi:type="dcterms:W3CDTF">2011-08-01T06:04:30Z</dcterms:modified>
  <cp:revision>1</cp:revision>
  <dc:title>SwaraJ-Wattamwar (1).pptx</dc:title>
</cp:coreProperties>
</file>

<file path=docProps/thumbnail.jpeg>
</file>